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2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6" name="Shape 13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7" name="Shape 107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8" name="Shape 108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8" name="Shape 118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  <a:lvl2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2pPr>
            <a:lvl3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3pPr>
            <a:lvl4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4pPr>
            <a:lvl5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1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Clr>
                <a:srgbClr val="000000"/>
              </a:buClr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5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6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81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93" name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2pPr>
              <a:buClr>
                <a:srgbClr val="FFFFFF"/>
              </a:buClr>
              <a:buFont typeface="Lucida Grande"/>
              <a:buChar char="‣"/>
            </a:lvl2pPr>
            <a:lvl3pPr>
              <a:buClr>
                <a:srgbClr val="FFFFFF"/>
              </a:buClr>
              <a:buFont typeface="Lucida Grande"/>
              <a:buChar char="‣"/>
            </a:lvl3pPr>
            <a:lvl4pPr>
              <a:buClr>
                <a:srgbClr val="FFFFFF"/>
              </a:buClr>
              <a:buFont typeface="Lucida Grande"/>
              <a:buChar char="‣"/>
            </a:lvl4pPr>
            <a:lvl5pPr>
              <a:buClr>
                <a:srgbClr val="FFFFFF"/>
              </a:buClr>
              <a:buFont typeface="Lucida Grande"/>
              <a:buChar char="‣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40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Shape 141"/>
          <p:cNvSpPr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741613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>
                <a:latin typeface="Garamond"/>
                <a:ea typeface="Garamond"/>
                <a:cs typeface="Garamond"/>
                <a:sym typeface="Garamond"/>
              </a:defRPr>
            </a:pPr>
            <a:r>
              <a:t>DATA SCIENCE</a:t>
            </a:r>
          </a:p>
          <a:p>
            <a:pPr>
              <a:lnSpc>
                <a:spcPct val="70000"/>
              </a:lnSpc>
              <a:defRPr sz="4100">
                <a:latin typeface="Garamond"/>
                <a:ea typeface="Garamond"/>
                <a:cs typeface="Garamond"/>
                <a:sym typeface="Garamond"/>
              </a:defRPr>
            </a:pPr>
            <a:r>
              <a:t>10 WEEK PART TIME COURSE</a:t>
            </a:r>
          </a:p>
          <a:p>
            <a:pPr>
              <a:lnSpc>
                <a:spcPct val="70000"/>
              </a:lnSpc>
              <a:defRPr sz="4100">
                <a:latin typeface="Garamond"/>
                <a:ea typeface="Garamond"/>
                <a:cs typeface="Garamond"/>
                <a:sym typeface="Garamond"/>
              </a:defRPr>
            </a:pPr>
            <a:endParaRPr/>
          </a:p>
          <a:p>
            <a:pPr>
              <a:lnSpc>
                <a:spcPct val="70000"/>
              </a:lnSpc>
              <a:defRPr sz="4100">
                <a:latin typeface="Garamond"/>
                <a:ea typeface="Garamond"/>
                <a:cs typeface="Garamond"/>
                <a:sym typeface="Garamond"/>
              </a:defRPr>
            </a:pPr>
            <a:r>
              <a:t>Week 1 Lab - Git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14" name="Shape 2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SIGNUP</a:t>
            </a:r>
          </a:p>
        </p:txBody>
      </p:sp>
      <p:sp>
        <p:nvSpPr>
          <p:cNvPr id="215" name="Shape 215"/>
          <p:cNvSpPr>
            <a:spLocks noGrp="1"/>
          </p:cNvSpPr>
          <p:nvPr>
            <p:ph type="body" idx="1"/>
          </p:nvPr>
        </p:nvSpPr>
        <p:spPr>
          <a:xfrm>
            <a:off x="468153" y="2338466"/>
            <a:ext cx="8426769" cy="267581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Click on the signup button on the top-right</a:t>
            </a:r>
          </a:p>
          <a:p>
            <a:pPr>
              <a:lnSpc>
                <a:spcPct val="200000"/>
              </a:lnSpc>
            </a:pPr>
            <a:r>
              <a:t>Choose a plan (one of them is free)</a:t>
            </a:r>
          </a:p>
          <a:p>
            <a:pPr>
              <a:lnSpc>
                <a:spcPct val="200000"/>
              </a:lnSpc>
            </a:pPr>
            <a:r>
              <a:t>Remember your email and password!!!!</a:t>
            </a:r>
          </a:p>
        </p:txBody>
      </p:sp>
      <p:pic>
        <p:nvPicPr>
          <p:cNvPr id="216" name="image1.png" descr="Screenshot 2015-06-15 19.56.0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37" y="1166673"/>
            <a:ext cx="9144001" cy="917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9" name="Shape 21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0" name="Shape 22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2" name="Shape 2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CREATING A REPO ON GITHUB</a:t>
            </a:r>
          </a:p>
        </p:txBody>
      </p:sp>
      <p:sp>
        <p:nvSpPr>
          <p:cNvPr id="224" name="Shape 224"/>
          <p:cNvSpPr>
            <a:spLocks noGrp="1"/>
          </p:cNvSpPr>
          <p:nvPr>
            <p:ph type="body" idx="1"/>
          </p:nvPr>
        </p:nvSpPr>
        <p:spPr>
          <a:xfrm>
            <a:off x="468153" y="960437"/>
            <a:ext cx="5371308" cy="427525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  <a:defRPr sz="1900"/>
            </a:pPr>
            <a:r>
              <a:t>Click “Create New” (plus sign) on your profile:</a:t>
            </a:r>
          </a:p>
          <a:p>
            <a:pPr lvl="1">
              <a:lnSpc>
                <a:spcPct val="120000"/>
              </a:lnSpc>
              <a:defRPr sz="1900"/>
            </a:pPr>
            <a:r>
              <a:t>Define name, description, public or private</a:t>
            </a:r>
          </a:p>
          <a:p>
            <a:pPr lvl="1">
              <a:lnSpc>
                <a:spcPct val="120000"/>
              </a:lnSpc>
              <a:defRPr sz="1900"/>
            </a:pPr>
            <a:r>
              <a:t>Initialise with README (if you’re going to clone)</a:t>
            </a:r>
            <a:br/>
            <a:endParaRPr/>
          </a:p>
          <a:p>
            <a:pPr>
              <a:lnSpc>
                <a:spcPct val="120000"/>
              </a:lnSpc>
              <a:defRPr sz="1900"/>
            </a:pPr>
            <a:r>
              <a:t>Notes:</a:t>
            </a:r>
          </a:p>
          <a:p>
            <a:pPr lvl="1">
              <a:lnSpc>
                <a:spcPct val="120000"/>
              </a:lnSpc>
              <a:defRPr sz="1900"/>
            </a:pPr>
            <a:r>
              <a:t>Nothing has happened to your local computer</a:t>
            </a:r>
          </a:p>
          <a:p>
            <a:pPr lvl="1">
              <a:lnSpc>
                <a:spcPct val="120000"/>
              </a:lnSpc>
              <a:defRPr sz="1900"/>
            </a:pPr>
            <a:r>
              <a:t>Done on GitHub which used Git to add the README.md file</a:t>
            </a:r>
          </a:p>
        </p:txBody>
      </p:sp>
      <p:pic>
        <p:nvPicPr>
          <p:cNvPr id="22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03166" y="2102891"/>
            <a:ext cx="2979252" cy="1768932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8" name="Shape 22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9" name="Shape 22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1" name="Shape 2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32" name="Shape 2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MARKDOWN</a:t>
            </a:r>
          </a:p>
        </p:txBody>
      </p:sp>
      <p:sp>
        <p:nvSpPr>
          <p:cNvPr id="233" name="Shape 2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sz="1600" dirty="0"/>
              <a:t>Easy-to-read, easy-to-write markup language</a:t>
            </a:r>
          </a:p>
          <a:p>
            <a:pPr>
              <a:lnSpc>
                <a:spcPct val="150000"/>
              </a:lnSpc>
            </a:pPr>
            <a:r>
              <a:rPr sz="1600" dirty="0"/>
              <a:t>Valid HTML can also be used within Markdown</a:t>
            </a:r>
          </a:p>
          <a:p>
            <a:pPr>
              <a:lnSpc>
                <a:spcPct val="150000"/>
              </a:lnSpc>
            </a:pPr>
            <a:r>
              <a:rPr sz="1600" dirty="0"/>
              <a:t>Many implementations (aka “flavors”)</a:t>
            </a:r>
          </a:p>
          <a:p>
            <a:pPr>
              <a:lnSpc>
                <a:spcPct val="150000"/>
              </a:lnSpc>
            </a:pPr>
            <a:r>
              <a:rPr sz="1600" dirty="0"/>
              <a:t>Let’s edit README.md using GitHub!</a:t>
            </a:r>
          </a:p>
          <a:p>
            <a:pPr>
              <a:lnSpc>
                <a:spcPct val="150000"/>
              </a:lnSpc>
            </a:pPr>
            <a:r>
              <a:rPr sz="1600" dirty="0"/>
              <a:t>Common syntax:</a:t>
            </a:r>
          </a:p>
          <a:p>
            <a:pPr>
              <a:lnSpc>
                <a:spcPct val="150000"/>
              </a:lnSpc>
            </a:pPr>
            <a:r>
              <a:rPr sz="1600" dirty="0"/>
              <a:t>## Header size 2</a:t>
            </a:r>
          </a:p>
          <a:p>
            <a:pPr>
              <a:lnSpc>
                <a:spcPct val="150000"/>
              </a:lnSpc>
            </a:pPr>
            <a:r>
              <a:rPr sz="1600" dirty="0"/>
              <a:t>*italics* and **bold**</a:t>
            </a:r>
          </a:p>
          <a:p>
            <a:pPr>
              <a:lnSpc>
                <a:spcPct val="150000"/>
              </a:lnSpc>
            </a:pPr>
            <a:r>
              <a:rPr sz="1600" dirty="0"/>
              <a:t>[link to GitHub](https://github.com)</a:t>
            </a:r>
          </a:p>
          <a:p>
            <a:pPr>
              <a:lnSpc>
                <a:spcPct val="150000"/>
              </a:lnSpc>
            </a:pPr>
            <a:r>
              <a:rPr sz="1600" dirty="0"/>
              <a:t>* bullet</a:t>
            </a:r>
          </a:p>
          <a:p>
            <a:pPr>
              <a:lnSpc>
                <a:spcPct val="150000"/>
              </a:lnSpc>
            </a:pPr>
            <a:r>
              <a:rPr sz="1600" dirty="0"/>
              <a:t>`inline code` and ```code blocks```</a:t>
            </a: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7" name="Shape 23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9" name="Shape 2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40" name="Shape 2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 INSTALLATION AND CONFIG</a:t>
            </a:r>
          </a:p>
        </p:txBody>
      </p:sp>
      <p:sp>
        <p:nvSpPr>
          <p:cNvPr id="241" name="Shape 2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sz="1600" dirty="0"/>
              <a:t>Installation: goo.gl/</a:t>
            </a:r>
            <a:r>
              <a:rPr sz="1600" dirty="0" err="1"/>
              <a:t>MJXSXp</a:t>
            </a:r>
            <a:endParaRPr sz="1600" dirty="0"/>
          </a:p>
          <a:p>
            <a:pPr>
              <a:lnSpc>
                <a:spcPct val="150000"/>
              </a:lnSpc>
            </a:pPr>
            <a:r>
              <a:rPr sz="1600" dirty="0"/>
              <a:t>Open </a:t>
            </a:r>
            <a:r>
              <a:rPr sz="1600" dirty="0" err="1"/>
              <a:t>Git</a:t>
            </a:r>
            <a:r>
              <a:rPr sz="1600" dirty="0"/>
              <a:t> Bash (Windows) or Terminal (Mac/Linux):</a:t>
            </a:r>
            <a:br>
              <a:rPr sz="1600" dirty="0"/>
            </a:br>
            <a:endParaRPr sz="1600" dirty="0"/>
          </a:p>
          <a:p>
            <a:pPr marL="0" indent="0">
              <a:lnSpc>
                <a:spcPct val="150000"/>
              </a:lnSpc>
              <a:buClrTx/>
              <a:buSzTx/>
              <a:buFont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1600" dirty="0"/>
              <a:t> </a:t>
            </a:r>
            <a:r>
              <a:rPr sz="1600" dirty="0" err="1"/>
              <a:t>git</a:t>
            </a:r>
            <a:r>
              <a:rPr sz="1600" dirty="0"/>
              <a:t> </a:t>
            </a:r>
            <a:r>
              <a:rPr sz="1600" dirty="0" err="1"/>
              <a:t>config</a:t>
            </a:r>
            <a:r>
              <a:rPr sz="1600" dirty="0"/>
              <a:t> --global user.name “YOUR FULL NAME”</a:t>
            </a:r>
          </a:p>
          <a:p>
            <a:pPr marL="0" indent="0">
              <a:lnSpc>
                <a:spcPct val="150000"/>
              </a:lnSpc>
              <a:buClrTx/>
              <a:buSzTx/>
              <a:buFont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1600" dirty="0"/>
              <a:t> </a:t>
            </a:r>
            <a:r>
              <a:rPr sz="1600" dirty="0" err="1"/>
              <a:t>git</a:t>
            </a:r>
            <a:r>
              <a:rPr sz="1600" dirty="0"/>
              <a:t> </a:t>
            </a:r>
            <a:r>
              <a:rPr sz="1600" dirty="0" err="1"/>
              <a:t>config</a:t>
            </a:r>
            <a:r>
              <a:rPr sz="1600" dirty="0"/>
              <a:t> --global </a:t>
            </a:r>
            <a:r>
              <a:rPr sz="1600" dirty="0" err="1"/>
              <a:t>user.email</a:t>
            </a:r>
            <a:r>
              <a:rPr sz="1600" dirty="0"/>
              <a:t> “YOUR EMAIL”</a:t>
            </a:r>
            <a:br>
              <a:rPr sz="1600" dirty="0"/>
            </a:br>
            <a:endParaRPr sz="1600" dirty="0"/>
          </a:p>
          <a:p>
            <a:pPr>
              <a:lnSpc>
                <a:spcPct val="150000"/>
              </a:lnSpc>
            </a:pPr>
            <a:r>
              <a:rPr sz="1600" dirty="0"/>
              <a:t>Use the same email address you used with your GitHub account</a:t>
            </a:r>
          </a:p>
          <a:p>
            <a:pPr>
              <a:lnSpc>
                <a:spcPct val="150000"/>
              </a:lnSpc>
            </a:pPr>
            <a:r>
              <a:rPr sz="1600" dirty="0"/>
              <a:t>Generate SSH keys (optional): goo.gl/xtH0jJ</a:t>
            </a:r>
          </a:p>
          <a:p>
            <a:pPr>
              <a:lnSpc>
                <a:spcPct val="150000"/>
              </a:lnSpc>
            </a:pPr>
            <a:r>
              <a:rPr sz="1600" dirty="0"/>
              <a:t>More secure than HTTPS</a:t>
            </a:r>
          </a:p>
          <a:p>
            <a:pPr>
              <a:lnSpc>
                <a:spcPct val="150000"/>
              </a:lnSpc>
            </a:pPr>
            <a:r>
              <a:rPr sz="1600" dirty="0"/>
              <a:t>Only necessary if HTTPS doesn’t work for you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5" name="Shape 24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6" name="Shape 24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7" name="Shape 2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48" name="Shape 2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PREVIEW OF WHAT WE ARE ABOUT TO DO</a:t>
            </a:r>
          </a:p>
        </p:txBody>
      </p:sp>
      <p:sp>
        <p:nvSpPr>
          <p:cNvPr id="249" name="Shape 2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t>Copy your new GitHub repo to your computer - </a:t>
            </a:r>
            <a:r>
              <a:rPr>
                <a:latin typeface="Menlo"/>
                <a:ea typeface="Menlo"/>
                <a:cs typeface="Menlo"/>
                <a:sym typeface="Menlo"/>
              </a:rPr>
              <a:t>clone</a:t>
            </a:r>
          </a:p>
          <a:p>
            <a:pPr>
              <a:lnSpc>
                <a:spcPct val="150000"/>
              </a:lnSpc>
            </a:pPr>
            <a:r>
              <a:t>Make some file changes locally</a:t>
            </a:r>
          </a:p>
          <a:p>
            <a:pPr>
              <a:lnSpc>
                <a:spcPct val="150000"/>
              </a:lnSpc>
            </a:pPr>
            <a:r>
              <a:t>Save those changes locally - </a:t>
            </a:r>
            <a:r>
              <a:rPr>
                <a:latin typeface="Menlo"/>
                <a:ea typeface="Menlo"/>
                <a:cs typeface="Menlo"/>
                <a:sym typeface="Menlo"/>
              </a:rPr>
              <a:t>commit</a:t>
            </a:r>
          </a:p>
          <a:p>
            <a:pPr>
              <a:lnSpc>
                <a:spcPct val="150000"/>
              </a:lnSpc>
            </a:pPr>
            <a:r>
              <a:t>Update your GitHub repo with those changes  - </a:t>
            </a:r>
            <a:r>
              <a:rPr>
                <a:latin typeface="Menlo"/>
                <a:ea typeface="Menlo"/>
                <a:cs typeface="Menlo"/>
                <a:sym typeface="Menlo"/>
              </a:rPr>
              <a:t>push</a:t>
            </a:r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4" name="Shape 25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55" name="Shape 2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CLONE</a:t>
            </a:r>
          </a:p>
        </p:txBody>
      </p:sp>
      <p:sp>
        <p:nvSpPr>
          <p:cNvPr id="257" name="Shape 2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t>Cloning == copying to your local computer</a:t>
            </a:r>
          </a:p>
          <a:p>
            <a:pPr>
              <a:lnSpc>
                <a:spcPct val="150000"/>
              </a:lnSpc>
            </a:pPr>
            <a:r>
              <a:t>Like copying your Dropbox files to a new machine</a:t>
            </a:r>
          </a:p>
          <a:p>
            <a:pPr>
              <a:lnSpc>
                <a:spcPct val="150000"/>
              </a:lnSpc>
            </a:pPr>
            <a:r>
              <a:t>First, change your working directory to where you want the repo you created to be stored: cd</a:t>
            </a:r>
          </a:p>
          <a:p>
            <a:pPr>
              <a:lnSpc>
                <a:spcPct val="150000"/>
              </a:lnSpc>
            </a:pPr>
            <a:r>
              <a:t>Then, clone the repo: </a:t>
            </a:r>
            <a:r>
              <a:rPr>
                <a:latin typeface="Menlo"/>
                <a:ea typeface="Menlo"/>
                <a:cs typeface="Menlo"/>
                <a:sym typeface="Menlo"/>
              </a:rPr>
              <a:t>git clone &lt;URL&gt;</a:t>
            </a:r>
          </a:p>
          <a:p>
            <a:pPr>
              <a:lnSpc>
                <a:spcPct val="150000"/>
              </a:lnSpc>
            </a:pPr>
            <a:r>
              <a:t>Get HTTPS or SSH URL from your GitHub (ends in .git)</a:t>
            </a:r>
          </a:p>
          <a:p>
            <a:pPr>
              <a:lnSpc>
                <a:spcPct val="150000"/>
              </a:lnSpc>
            </a:pPr>
            <a:r>
              <a:t>Clones to a subdirectory of the working directory</a:t>
            </a:r>
          </a:p>
          <a:p>
            <a:pPr>
              <a:lnSpc>
                <a:spcPct val="150000"/>
              </a:lnSpc>
            </a:pPr>
            <a:r>
              <a:t>No visual feedback when you type your password</a:t>
            </a:r>
          </a:p>
          <a:p>
            <a:pPr>
              <a:lnSpc>
                <a:spcPct val="150000"/>
              </a:lnSpc>
            </a:pPr>
            <a:r>
              <a:t>Navigate to the repo (cd) then list the files (ls)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0" name="Shape 26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1" name="Shape 26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2" name="Shape 26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3" name="Shape 26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64" name="Shape 2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CHECKING REMOTES</a:t>
            </a:r>
          </a:p>
        </p:txBody>
      </p:sp>
      <p:sp>
        <p:nvSpPr>
          <p:cNvPr id="265" name="Shape 2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t>A “remote alias” is a reference to a repo not on your local computer</a:t>
            </a:r>
          </a:p>
          <a:p>
            <a:pPr>
              <a:lnSpc>
                <a:spcPct val="150000"/>
              </a:lnSpc>
            </a:pPr>
            <a:r>
              <a:t>Like a connection to your Dropbox account</a:t>
            </a:r>
          </a:p>
          <a:p>
            <a:pPr>
              <a:lnSpc>
                <a:spcPct val="150000"/>
              </a:lnSpc>
            </a:pPr>
            <a:r>
              <a:t>View remotes: </a:t>
            </a:r>
            <a:r>
              <a:rPr>
                <a:latin typeface="Menlo"/>
                <a:ea typeface="Menlo"/>
                <a:cs typeface="Menlo"/>
                <a:sym typeface="Menlo"/>
              </a:rPr>
              <a:t>git remote -v</a:t>
            </a:r>
          </a:p>
          <a:p>
            <a:pPr>
              <a:lnSpc>
                <a:spcPct val="150000"/>
              </a:lnSpc>
            </a:pPr>
            <a:r>
              <a:t>“origin” remote was set up by “git clone”</a:t>
            </a:r>
          </a:p>
          <a:p>
            <a:pPr>
              <a:lnSpc>
                <a:spcPct val="150000"/>
              </a:lnSpc>
            </a:pPr>
            <a:r>
              <a:t>Note: Remotes are repo-specific</a:t>
            </a: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8" name="Shape 2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0" name="Shape 27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1" name="Shape 27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72" name="Shape 2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MAKING CHANGES AND CHECKING STATUS</a:t>
            </a:r>
          </a:p>
        </p:txBody>
      </p:sp>
      <p:sp>
        <p:nvSpPr>
          <p:cNvPr id="273" name="Shape 2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sz="1600" dirty="0"/>
              <a:t>Making changes:</a:t>
            </a:r>
          </a:p>
          <a:p>
            <a:pPr>
              <a:lnSpc>
                <a:spcPct val="150000"/>
              </a:lnSpc>
            </a:pPr>
            <a:r>
              <a:rPr sz="1600" dirty="0"/>
              <a:t>Modify README.md in any text editor</a:t>
            </a:r>
          </a:p>
          <a:p>
            <a:pPr>
              <a:lnSpc>
                <a:spcPct val="150000"/>
              </a:lnSpc>
            </a:pPr>
            <a:r>
              <a:rPr sz="1600" dirty="0"/>
              <a:t>Create a new file: </a:t>
            </a:r>
            <a:r>
              <a:rPr sz="1600" dirty="0">
                <a:latin typeface="Menlo"/>
                <a:ea typeface="Menlo"/>
                <a:cs typeface="Menlo"/>
                <a:sym typeface="Menlo"/>
              </a:rPr>
              <a:t>touch &lt;filename&gt;</a:t>
            </a:r>
          </a:p>
          <a:p>
            <a:pPr>
              <a:lnSpc>
                <a:spcPct val="150000"/>
              </a:lnSpc>
            </a:pPr>
            <a:r>
              <a:rPr sz="1600" dirty="0"/>
              <a:t>Check your status:</a:t>
            </a:r>
          </a:p>
          <a:p>
            <a:pPr marL="0" indent="0">
              <a:lnSpc>
                <a:spcPct val="150000"/>
              </a:lnSpc>
              <a:buClrTx/>
              <a:buSzTx/>
              <a:buFont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1600" dirty="0"/>
              <a:t> </a:t>
            </a:r>
            <a:r>
              <a:rPr sz="1600" dirty="0" err="1"/>
              <a:t>git</a:t>
            </a:r>
            <a:r>
              <a:rPr sz="1600" dirty="0"/>
              <a:t> status</a:t>
            </a:r>
          </a:p>
          <a:p>
            <a:pPr>
              <a:lnSpc>
                <a:spcPct val="150000"/>
              </a:lnSpc>
            </a:pPr>
            <a:r>
              <a:rPr sz="1600" dirty="0"/>
              <a:t>File statuses (possibly color-coded):</a:t>
            </a:r>
          </a:p>
          <a:p>
            <a:pPr lvl="1">
              <a:lnSpc>
                <a:spcPct val="150000"/>
              </a:lnSpc>
            </a:pPr>
            <a:r>
              <a:rPr sz="1600" dirty="0"/>
              <a:t>Untracked (red)</a:t>
            </a:r>
          </a:p>
          <a:p>
            <a:pPr lvl="1">
              <a:lnSpc>
                <a:spcPct val="150000"/>
              </a:lnSpc>
            </a:pPr>
            <a:r>
              <a:rPr sz="1600" dirty="0"/>
              <a:t>Tracked and modified (red)</a:t>
            </a:r>
          </a:p>
          <a:p>
            <a:pPr lvl="1">
              <a:lnSpc>
                <a:spcPct val="150000"/>
              </a:lnSpc>
            </a:pPr>
            <a:r>
              <a:rPr sz="1600" dirty="0"/>
              <a:t>Staged for committing (green)</a:t>
            </a:r>
          </a:p>
          <a:p>
            <a:pPr lvl="1">
              <a:lnSpc>
                <a:spcPct val="150000"/>
              </a:lnSpc>
            </a:pPr>
            <a:r>
              <a:rPr sz="1600" dirty="0"/>
              <a:t>Committed</a:t>
            </a:r>
          </a:p>
        </p:txBody>
      </p:sp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6" name="Shape 27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7" name="Shape 27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8" name="Shape 27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9" name="Shape 27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280" name="Shape 2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COMMIT</a:t>
            </a:r>
          </a:p>
        </p:txBody>
      </p:sp>
      <p:sp>
        <p:nvSpPr>
          <p:cNvPr id="281" name="Shape 2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t>Stage changes for committing:</a:t>
            </a:r>
          </a:p>
          <a:p>
            <a:pPr lvl="1">
              <a:lnSpc>
                <a:spcPct val="150000"/>
              </a:lnSpc>
            </a:pPr>
            <a:r>
              <a:t>Add a single file: </a:t>
            </a:r>
            <a:r>
              <a:rPr>
                <a:latin typeface="Menlo"/>
                <a:ea typeface="Menlo"/>
                <a:cs typeface="Menlo"/>
                <a:sym typeface="Menlo"/>
              </a:rPr>
              <a:t>git add &lt;filename&gt;</a:t>
            </a:r>
          </a:p>
          <a:p>
            <a:pPr lvl="1">
              <a:lnSpc>
                <a:spcPct val="150000"/>
              </a:lnSpc>
            </a:pPr>
            <a:r>
              <a:t>Add all “red” files: </a:t>
            </a:r>
            <a:r>
              <a:rPr>
                <a:latin typeface="Menlo"/>
                <a:ea typeface="Menlo"/>
                <a:cs typeface="Menlo"/>
                <a:sym typeface="Menlo"/>
              </a:rPr>
              <a:t>git add .</a:t>
            </a:r>
          </a:p>
          <a:p>
            <a:pPr>
              <a:lnSpc>
                <a:spcPct val="150000"/>
              </a:lnSpc>
            </a:pPr>
            <a:r>
              <a:t>Check your status:</a:t>
            </a:r>
          </a:p>
          <a:p>
            <a:pPr>
              <a:lnSpc>
                <a:spcPct val="150000"/>
              </a:lnSpc>
            </a:pPr>
            <a:r>
              <a:t>Red files have turned green</a:t>
            </a:r>
          </a:p>
          <a:p>
            <a:pPr>
              <a:lnSpc>
                <a:spcPct val="150000"/>
              </a:lnSpc>
            </a:pPr>
            <a:r>
              <a:t>Commit changes:</a:t>
            </a:r>
          </a:p>
          <a:p>
            <a:pPr marL="0" indent="0">
              <a:lnSpc>
                <a:spcPct val="150000"/>
              </a:lnSpc>
              <a:buClrTx/>
              <a:buSzTx/>
              <a:buFontTx/>
              <a:buNone/>
              <a:defRPr>
                <a:latin typeface="Menlo"/>
                <a:ea typeface="Menlo"/>
                <a:cs typeface="Menlo"/>
                <a:sym typeface="Menlo"/>
              </a:defRPr>
            </a:pPr>
            <a:r>
              <a:t> git commit -m “message about commit”</a:t>
            </a:r>
          </a:p>
          <a:p>
            <a:pPr>
              <a:lnSpc>
                <a:spcPct val="150000"/>
              </a:lnSpc>
            </a:pPr>
            <a:r>
              <a:t>Check your status again!</a:t>
            </a:r>
          </a:p>
          <a:p>
            <a:pPr>
              <a:lnSpc>
                <a:spcPct val="150000"/>
              </a:lnSpc>
            </a:pPr>
            <a:r>
              <a:t>Check the log: git log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5" name="Shape 28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6" name="Shape 28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87" name="Shape 28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288" name="Shape 2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RECAP OF WHAT WE’VE DONE</a:t>
            </a:r>
          </a:p>
        </p:txBody>
      </p:sp>
      <p:sp>
        <p:nvSpPr>
          <p:cNvPr id="289" name="Shape 2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t>Created a repo on GitHub</a:t>
            </a:r>
          </a:p>
          <a:p>
            <a:pPr>
              <a:lnSpc>
                <a:spcPct val="150000"/>
              </a:lnSpc>
            </a:pPr>
            <a:r>
              <a:t>Cloned repo to your local computer - </a:t>
            </a:r>
            <a:r>
              <a:rPr>
                <a:latin typeface="Menlo"/>
                <a:ea typeface="Menlo"/>
                <a:cs typeface="Menlo"/>
                <a:sym typeface="Menlo"/>
              </a:rPr>
              <a:t>git clone</a:t>
            </a:r>
          </a:p>
          <a:p>
            <a:pPr>
              <a:lnSpc>
                <a:spcPct val="150000"/>
              </a:lnSpc>
            </a:pPr>
            <a:r>
              <a:t>Automatically sets up your “origin” remote</a:t>
            </a:r>
          </a:p>
          <a:p>
            <a:pPr>
              <a:lnSpc>
                <a:spcPct val="150000"/>
              </a:lnSpc>
            </a:pPr>
            <a:r>
              <a:t>Made two file changes</a:t>
            </a:r>
          </a:p>
          <a:p>
            <a:pPr>
              <a:lnSpc>
                <a:spcPct val="150000"/>
              </a:lnSpc>
            </a:pPr>
            <a:r>
              <a:t>Staged changes for committing - </a:t>
            </a:r>
            <a:r>
              <a:rPr>
                <a:latin typeface="Menlo"/>
                <a:ea typeface="Menlo"/>
                <a:cs typeface="Menlo"/>
                <a:sym typeface="Menlo"/>
              </a:rPr>
              <a:t>git add</a:t>
            </a:r>
          </a:p>
          <a:p>
            <a:pPr>
              <a:lnSpc>
                <a:spcPct val="150000"/>
              </a:lnSpc>
            </a:pPr>
            <a:r>
              <a:t>Committed changes - </a:t>
            </a:r>
            <a:r>
              <a:rPr>
                <a:latin typeface="Menlo"/>
                <a:ea typeface="Menlo"/>
                <a:cs typeface="Menlo"/>
                <a:sym typeface="Menlo"/>
              </a:rPr>
              <a:t>git commit</a:t>
            </a:r>
          </a:p>
          <a:p>
            <a:pPr>
              <a:lnSpc>
                <a:spcPct val="150000"/>
              </a:lnSpc>
            </a:pPr>
            <a:r>
              <a:t>Pushed changes to GitHub - </a:t>
            </a:r>
            <a:r>
              <a:rPr>
                <a:latin typeface="Menlo"/>
                <a:ea typeface="Menlo"/>
                <a:cs typeface="Menlo"/>
                <a:sym typeface="Menlo"/>
              </a:rPr>
              <a:t>git push</a:t>
            </a:r>
          </a:p>
          <a:p>
            <a:pPr>
              <a:lnSpc>
                <a:spcPct val="150000"/>
              </a:lnSpc>
            </a:pPr>
            <a:r>
              <a:t>Inspected along the way - </a:t>
            </a:r>
            <a:r>
              <a:rPr>
                <a:latin typeface="Menlo"/>
                <a:ea typeface="Menlo"/>
                <a:cs typeface="Menlo"/>
                <a:sym typeface="Menlo"/>
              </a:rPr>
              <a:t>git remote, git status, git log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49" name="Shape 1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Introduction</a:t>
            </a:r>
          </a:p>
          <a:p>
            <a:pPr>
              <a:lnSpc>
                <a:spcPct val="200000"/>
              </a:lnSpc>
            </a:pPr>
            <a:r>
              <a:t>Exploring GitHub</a:t>
            </a:r>
          </a:p>
          <a:p>
            <a:pPr>
              <a:lnSpc>
                <a:spcPct val="200000"/>
              </a:lnSpc>
            </a:pPr>
            <a:r>
              <a:t>Using Git with GitHub</a:t>
            </a:r>
          </a:p>
          <a:p>
            <a:pPr>
              <a:lnSpc>
                <a:spcPct val="200000"/>
              </a:lnSpc>
            </a:pPr>
            <a:r>
              <a:t>Contributing on GitHub</a:t>
            </a:r>
          </a:p>
          <a:p>
            <a:pPr>
              <a:lnSpc>
                <a:spcPct val="200000"/>
              </a:lnSpc>
            </a:pPr>
            <a:r>
              <a:t>Bonus Content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6325" y="0"/>
            <a:ext cx="6750425" cy="5257800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2933" y="0"/>
            <a:ext cx="6317209" cy="5257800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560386"/>
            <a:ext cx="9363075" cy="2137028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2" name="Shape 15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3" name="Shape 15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5" name="Shape 155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LEARN GIT (OR ANY VERSION CONTROL)?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rPr dirty="0"/>
              <a:t>Attractive skill for employment </a:t>
            </a:r>
          </a:p>
          <a:p>
            <a:pPr>
              <a:lnSpc>
                <a:spcPct val="200000"/>
              </a:lnSpc>
            </a:pPr>
            <a:r>
              <a:rPr dirty="0"/>
              <a:t>How we’ll do assessments and submissions at GA</a:t>
            </a:r>
          </a:p>
          <a:p>
            <a:pPr>
              <a:lnSpc>
                <a:spcPct val="200000"/>
              </a:lnSpc>
            </a:pPr>
            <a:r>
              <a:rPr dirty="0"/>
              <a:t>Version control is useful when you write code, and data scientists write code</a:t>
            </a:r>
          </a:p>
          <a:p>
            <a:pPr>
              <a:lnSpc>
                <a:spcPct val="200000"/>
              </a:lnSpc>
            </a:pPr>
            <a:r>
              <a:rPr dirty="0"/>
              <a:t>Enables teams to easily collaborate on the same codebase</a:t>
            </a:r>
          </a:p>
          <a:p>
            <a:pPr>
              <a:lnSpc>
                <a:spcPct val="200000"/>
              </a:lnSpc>
            </a:pPr>
            <a:r>
              <a:rPr dirty="0"/>
              <a:t>Enables you to contribute to open source projects</a:t>
            </a:r>
          </a:p>
          <a:p>
            <a:pPr>
              <a:lnSpc>
                <a:spcPct val="200000"/>
              </a:lnSpc>
            </a:pPr>
            <a:r>
              <a:rPr dirty="0"/>
              <a:t>Yo</a:t>
            </a:r>
            <a:r>
              <a:rPr lang="en-US" dirty="0"/>
              <a:t>u’ll</a:t>
            </a:r>
            <a:r>
              <a:rPr dirty="0"/>
              <a:t> never lose anything again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3" name="Shape 163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GIT?</a:t>
            </a:r>
          </a:p>
        </p:txBody>
      </p:sp>
      <p:sp>
        <p:nvSpPr>
          <p:cNvPr id="165" name="Shape 1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rPr dirty="0"/>
              <a:t>Version control system that allows you to track files and file changes in a repository (“repo”)</a:t>
            </a:r>
          </a:p>
          <a:p>
            <a:pPr>
              <a:lnSpc>
                <a:spcPct val="200000"/>
              </a:lnSpc>
            </a:pPr>
            <a:r>
              <a:rPr dirty="0"/>
              <a:t>Primarily used by software developers</a:t>
            </a:r>
          </a:p>
          <a:p>
            <a:pPr>
              <a:lnSpc>
                <a:spcPct val="200000"/>
              </a:lnSpc>
            </a:pPr>
            <a:r>
              <a:rPr dirty="0"/>
              <a:t>Most widely used version control system</a:t>
            </a:r>
          </a:p>
          <a:p>
            <a:pPr>
              <a:lnSpc>
                <a:spcPct val="200000"/>
              </a:lnSpc>
            </a:pPr>
            <a:r>
              <a:rPr dirty="0"/>
              <a:t>Alternatives: Mercurial, Subversion, CVS</a:t>
            </a:r>
          </a:p>
          <a:p>
            <a:pPr>
              <a:lnSpc>
                <a:spcPct val="200000"/>
              </a:lnSpc>
            </a:pPr>
            <a:r>
              <a:rPr dirty="0"/>
              <a:t>Runs from the command line (usually)</a:t>
            </a:r>
          </a:p>
          <a:p>
            <a:pPr>
              <a:lnSpc>
                <a:spcPct val="200000"/>
              </a:lnSpc>
            </a:pPr>
            <a:r>
              <a:rPr dirty="0"/>
              <a:t>Can be used alone or in a team</a:t>
            </a:r>
          </a:p>
        </p:txBody>
      </p:sp>
      <p:pic>
        <p:nvPicPr>
          <p:cNvPr id="16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52577" y="2535237"/>
            <a:ext cx="2235201" cy="927101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2" name="Shape 172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GITHUB?</a:t>
            </a:r>
          </a:p>
        </p:txBody>
      </p:sp>
      <p:sp>
        <p:nvSpPr>
          <p:cNvPr id="174" name="Shape 17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rPr sz="1600" dirty="0"/>
              <a:t>Allows you to put your </a:t>
            </a:r>
            <a:r>
              <a:rPr sz="1600" dirty="0" err="1"/>
              <a:t>Git</a:t>
            </a:r>
            <a:r>
              <a:rPr sz="1600" dirty="0"/>
              <a:t> repos online</a:t>
            </a:r>
          </a:p>
          <a:p>
            <a:pPr>
              <a:lnSpc>
                <a:spcPct val="200000"/>
              </a:lnSpc>
            </a:pPr>
            <a:r>
              <a:rPr sz="1600" dirty="0"/>
              <a:t>Largest code host in the world</a:t>
            </a:r>
          </a:p>
          <a:p>
            <a:pPr>
              <a:lnSpc>
                <a:spcPct val="200000"/>
              </a:lnSpc>
            </a:pPr>
            <a:r>
              <a:rPr sz="1600" dirty="0"/>
              <a:t>Alternative: </a:t>
            </a:r>
            <a:r>
              <a:rPr sz="1600" dirty="0" err="1"/>
              <a:t>Bitbucket</a:t>
            </a:r>
            <a:endParaRPr sz="1600" dirty="0"/>
          </a:p>
          <a:p>
            <a:pPr>
              <a:lnSpc>
                <a:spcPct val="200000"/>
              </a:lnSpc>
            </a:pPr>
            <a:r>
              <a:rPr sz="1600" dirty="0"/>
              <a:t>Benefits of GitHub:</a:t>
            </a:r>
          </a:p>
          <a:p>
            <a:pPr lvl="1">
              <a:lnSpc>
                <a:spcPct val="200000"/>
              </a:lnSpc>
            </a:pPr>
            <a:r>
              <a:rPr sz="1600" dirty="0"/>
              <a:t>Backup of files</a:t>
            </a:r>
          </a:p>
          <a:p>
            <a:pPr lvl="1">
              <a:lnSpc>
                <a:spcPct val="200000"/>
              </a:lnSpc>
            </a:pPr>
            <a:r>
              <a:rPr sz="1600" dirty="0"/>
              <a:t>Visual interface for navigating repos</a:t>
            </a:r>
          </a:p>
          <a:p>
            <a:pPr lvl="1">
              <a:lnSpc>
                <a:spcPct val="200000"/>
              </a:lnSpc>
            </a:pPr>
            <a:r>
              <a:rPr sz="1600" dirty="0"/>
              <a:t>Makes repo collaboration easy</a:t>
            </a:r>
          </a:p>
          <a:p>
            <a:pPr marL="0" indent="0">
              <a:lnSpc>
                <a:spcPct val="200000"/>
              </a:lnSpc>
              <a:buClrTx/>
              <a:buSzTx/>
              <a:buFontTx/>
              <a:buNone/>
            </a:pPr>
            <a:r>
              <a:rPr sz="1600" dirty="0" err="1"/>
              <a:t>Git</a:t>
            </a:r>
            <a:r>
              <a:rPr sz="1600" dirty="0"/>
              <a:t> does not require GitHub</a:t>
            </a:r>
          </a:p>
        </p:txBody>
      </p:sp>
      <p:pic>
        <p:nvPicPr>
          <p:cNvPr id="17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47831" y="1650404"/>
            <a:ext cx="2696767" cy="2696766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1" name="Shape 181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82" name="Shape 18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LEARNING GIT</a:t>
            </a:r>
          </a:p>
        </p:txBody>
      </p:sp>
      <p:sp>
        <p:nvSpPr>
          <p:cNvPr id="183" name="Shape 1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Designed (by programmers) for power and flexibility over simplicity</a:t>
            </a:r>
          </a:p>
          <a:p>
            <a:pPr>
              <a:lnSpc>
                <a:spcPct val="200000"/>
              </a:lnSpc>
            </a:pPr>
            <a:r>
              <a:t>Hard to know if what you did was right</a:t>
            </a:r>
          </a:p>
          <a:p>
            <a:pPr>
              <a:lnSpc>
                <a:spcPct val="200000"/>
              </a:lnSpc>
            </a:pPr>
            <a:r>
              <a:t>Hard to explore since most actions are “permanent” (in a sense) and can have serious consequences</a:t>
            </a:r>
          </a:p>
          <a:p>
            <a:pPr>
              <a:lnSpc>
                <a:spcPct val="200000"/>
              </a:lnSpc>
            </a:pPr>
            <a:r>
              <a:t>We’ll focus on the most important 10% of Git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6" name="Shape 18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7" name="Shape 18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8" name="Shape 18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GITHUB SETUP</a:t>
            </a:r>
          </a:p>
        </p:txBody>
      </p:sp>
      <p:sp>
        <p:nvSpPr>
          <p:cNvPr id="191" name="Shape 19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Create an account at github.com</a:t>
            </a:r>
          </a:p>
          <a:p>
            <a:pPr>
              <a:lnSpc>
                <a:spcPct val="200000"/>
              </a:lnSpc>
            </a:pPr>
            <a:r>
              <a:t>There’s nothing to install</a:t>
            </a:r>
            <a:br/>
            <a:r>
              <a:t>“GitHub for Windows” &amp; “GitHub for Mac” are GUI clients (alternatives to command line)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7" name="Shape 197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98" name="Shape 1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NAVIGATING A GITHUB REPO (1 of 2)</a:t>
            </a:r>
          </a:p>
        </p:txBody>
      </p:sp>
      <p:sp>
        <p:nvSpPr>
          <p:cNvPr id="199" name="Shape 1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t>Example repo: https://github.com/solresol/SYD_DAT_5</a:t>
            </a:r>
          </a:p>
          <a:p>
            <a:pPr>
              <a:lnSpc>
                <a:spcPct val="150000"/>
              </a:lnSpc>
            </a:pPr>
            <a:r>
              <a:t>Account name, repo name, description</a:t>
            </a:r>
          </a:p>
          <a:p>
            <a:pPr>
              <a:lnSpc>
                <a:spcPct val="150000"/>
              </a:lnSpc>
            </a:pPr>
            <a:r>
              <a:t>Folder structure</a:t>
            </a:r>
          </a:p>
          <a:p>
            <a:pPr>
              <a:lnSpc>
                <a:spcPct val="150000"/>
              </a:lnSpc>
            </a:pPr>
            <a:r>
              <a:t>Viewing files:</a:t>
            </a:r>
          </a:p>
          <a:p>
            <a:pPr lvl="1">
              <a:lnSpc>
                <a:spcPct val="150000"/>
              </a:lnSpc>
            </a:pPr>
            <a:r>
              <a:t>Rendered view (with syntax highlighting)</a:t>
            </a:r>
          </a:p>
          <a:p>
            <a:pPr lvl="1">
              <a:lnSpc>
                <a:spcPct val="150000"/>
              </a:lnSpc>
            </a:pPr>
            <a:r>
              <a:t>Raw view</a:t>
            </a:r>
          </a:p>
          <a:p>
            <a:pPr>
              <a:lnSpc>
                <a:spcPct val="150000"/>
              </a:lnSpc>
            </a:pPr>
            <a:r>
              <a:t>README.md:</a:t>
            </a:r>
          </a:p>
          <a:p>
            <a:pPr lvl="1">
              <a:lnSpc>
                <a:spcPct val="150000"/>
              </a:lnSpc>
            </a:pPr>
            <a:r>
              <a:t>Describes a repo</a:t>
            </a:r>
          </a:p>
          <a:p>
            <a:pPr lvl="1">
              <a:lnSpc>
                <a:spcPct val="150000"/>
              </a:lnSpc>
            </a:pPr>
            <a:r>
              <a:t>Automatically displayed</a:t>
            </a:r>
          </a:p>
          <a:p>
            <a:pPr lvl="1">
              <a:lnSpc>
                <a:spcPct val="150000"/>
              </a:lnSpc>
            </a:pPr>
            <a:r>
              <a:t>Written in Markdown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5" name="Shape 205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06" name="Shape 2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NAVIGATING A GITHUB REPO (2 of 2)</a:t>
            </a:r>
          </a:p>
        </p:txBody>
      </p:sp>
      <p:sp>
        <p:nvSpPr>
          <p:cNvPr id="207" name="Shape 2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t>Commits:</a:t>
            </a:r>
          </a:p>
          <a:p>
            <a:pPr lvl="1">
              <a:lnSpc>
                <a:spcPct val="150000"/>
              </a:lnSpc>
            </a:pPr>
            <a:r>
              <a:t>One or more changes to one or more files</a:t>
            </a:r>
          </a:p>
          <a:p>
            <a:pPr lvl="1">
              <a:lnSpc>
                <a:spcPct val="150000"/>
              </a:lnSpc>
            </a:pPr>
            <a:r>
              <a:t>Revision highlighting</a:t>
            </a:r>
          </a:p>
          <a:p>
            <a:pPr lvl="1">
              <a:lnSpc>
                <a:spcPct val="150000"/>
              </a:lnSpc>
            </a:pPr>
            <a:r>
              <a:t>Commit comments are required</a:t>
            </a:r>
          </a:p>
          <a:p>
            <a:pPr lvl="1">
              <a:lnSpc>
                <a:spcPct val="150000"/>
              </a:lnSpc>
            </a:pPr>
            <a:r>
              <a:t>Most recent commit comment shown by filename</a:t>
            </a:r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834</Words>
  <Application>Microsoft Office PowerPoint</Application>
  <PresentationFormat>Custom</PresentationFormat>
  <Paragraphs>157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Garamond</vt:lpstr>
      <vt:lpstr>Gill Sans</vt:lpstr>
      <vt:lpstr>Helvetica</vt:lpstr>
      <vt:lpstr>Lucida Grande</vt:lpstr>
      <vt:lpstr>Menlo</vt:lpstr>
      <vt:lpstr>Trebuchet MS</vt:lpstr>
      <vt:lpstr>White</vt:lpstr>
      <vt:lpstr>DATA SCIENCE 10 WEEK PART TIME COURSE  Week 1 Lab - Git</vt:lpstr>
      <vt:lpstr>AGENDA</vt:lpstr>
      <vt:lpstr>WHY LEARN GIT (OR ANY VERSION CONTROL)?</vt:lpstr>
      <vt:lpstr>WHAT IS GIT?</vt:lpstr>
      <vt:lpstr>WHAT IS GITHUB?</vt:lpstr>
      <vt:lpstr>LEARNING GIT</vt:lpstr>
      <vt:lpstr>GITHUB SETUP</vt:lpstr>
      <vt:lpstr>NAVIGATING A GITHUB REPO (1 of 2)</vt:lpstr>
      <vt:lpstr>NAVIGATING A GITHUB REPO (2 of 2)</vt:lpstr>
      <vt:lpstr>SIGNUP</vt:lpstr>
      <vt:lpstr>CREATING A REPO ON GITHUB</vt:lpstr>
      <vt:lpstr>MARKDOWN</vt:lpstr>
      <vt:lpstr>GIT INSTALLATION AND CONFIG</vt:lpstr>
      <vt:lpstr>PREVIEW OF WHAT WE ARE ABOUT TO DO</vt:lpstr>
      <vt:lpstr>CLONE</vt:lpstr>
      <vt:lpstr>CHECKING REMOTES</vt:lpstr>
      <vt:lpstr>MAKING CHANGES AND CHECKING STATUS</vt:lpstr>
      <vt:lpstr>COMMIT</vt:lpstr>
      <vt:lpstr>RECAP OF WHAT WE’VE DONE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10 WEEK PART TIME COURSE  Week 1 Lab - Git</dc:title>
  <cp:lastModifiedBy>Greg Baker</cp:lastModifiedBy>
  <cp:revision>1</cp:revision>
  <dcterms:modified xsi:type="dcterms:W3CDTF">2016-05-24T05:09:20Z</dcterms:modified>
</cp:coreProperties>
</file>